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56" r:id="rId37"/>
    <p:sldId id="32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15" r:id="rId66"/>
    <p:sldId id="314" r:id="rId67"/>
    <p:sldId id="316" r:id="rId68"/>
    <p:sldId id="317" r:id="rId69"/>
    <p:sldId id="321" r:id="rId70"/>
    <p:sldId id="334" r:id="rId71"/>
    <p:sldId id="336" r:id="rId72"/>
    <p:sldId id="276" r:id="rId73"/>
    <p:sldId id="277" r:id="rId74"/>
    <p:sldId id="323" r:id="rId75"/>
    <p:sldId id="324" r:id="rId76"/>
    <p:sldId id="325" r:id="rId77"/>
    <p:sldId id="270" r:id="rId78"/>
    <p:sldId id="330" r:id="rId79"/>
    <p:sldId id="331" r:id="rId80"/>
    <p:sldId id="332" r:id="rId81"/>
    <p:sldId id="333" r:id="rId82"/>
    <p:sldId id="337" r:id="rId83"/>
    <p:sldId id="338" r:id="rId84"/>
    <p:sldId id="342" r:id="rId85"/>
    <p:sldId id="341" r:id="rId86"/>
    <p:sldId id="343" r:id="rId87"/>
    <p:sldId id="344" r:id="rId88"/>
    <p:sldId id="345" r:id="rId89"/>
    <p:sldId id="357" r:id="rId90"/>
    <p:sldId id="358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489200"/>
        <c:axId val="990484304"/>
      </c:barChart>
      <c:catAx>
        <c:axId val="99048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484304"/>
        <c:crosses val="autoZero"/>
        <c:auto val="1"/>
        <c:lblAlgn val="ctr"/>
        <c:lblOffset val="100"/>
        <c:noMultiLvlLbl val="0"/>
      </c:catAx>
      <c:valAx>
        <c:axId val="99048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48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8681056"/>
        <c:axId val="988688672"/>
      </c:barChart>
      <c:catAx>
        <c:axId val="98868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8672"/>
        <c:crosses val="autoZero"/>
        <c:auto val="1"/>
        <c:lblAlgn val="ctr"/>
        <c:lblOffset val="100"/>
        <c:noMultiLvlLbl val="0"/>
      </c:catAx>
      <c:valAx>
        <c:axId val="98868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1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8689216"/>
        <c:axId val="988681600"/>
      </c:barChart>
      <c:catAx>
        <c:axId val="98868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1600"/>
        <c:crosses val="autoZero"/>
        <c:auto val="1"/>
        <c:lblAlgn val="ctr"/>
        <c:lblOffset val="100"/>
        <c:noMultiLvlLbl val="0"/>
      </c:catAx>
      <c:valAx>
        <c:axId val="98868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78.13</c:v>
                </c:pt>
                <c:pt idx="1">
                  <c:v>79.900000000000006</c:v>
                </c:pt>
                <c:pt idx="2">
                  <c:v>85.29</c:v>
                </c:pt>
                <c:pt idx="3">
                  <c:v>88.73</c:v>
                </c:pt>
                <c:pt idx="4">
                  <c:v>100</c:v>
                </c:pt>
                <c:pt idx="5">
                  <c:v>100</c:v>
                </c:pt>
                <c:pt idx="6">
                  <c:v>70.709999999999994</c:v>
                </c:pt>
                <c:pt idx="7">
                  <c:v>85.86</c:v>
                </c:pt>
                <c:pt idx="8">
                  <c:v>100</c:v>
                </c:pt>
                <c:pt idx="9">
                  <c:v>91.35</c:v>
                </c:pt>
                <c:pt idx="10">
                  <c:v>100</c:v>
                </c:pt>
                <c:pt idx="11">
                  <c:v>99.51</c:v>
                </c:pt>
                <c:pt idx="12">
                  <c:v>99.02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79.900000000000006</c:v>
                </c:pt>
                <c:pt idx="21">
                  <c:v>90.69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</c:v>
                </c:pt>
                <c:pt idx="26">
                  <c:v>98.15</c:v>
                </c:pt>
                <c:pt idx="27">
                  <c:v>89.35</c:v>
                </c:pt>
                <c:pt idx="28">
                  <c:v>98.04</c:v>
                </c:pt>
                <c:pt idx="29">
                  <c:v>79.41</c:v>
                </c:pt>
                <c:pt idx="30">
                  <c:v>100</c:v>
                </c:pt>
                <c:pt idx="31">
                  <c:v>100</c:v>
                </c:pt>
                <c:pt idx="32">
                  <c:v>74.56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92.31</c:v>
                </c:pt>
                <c:pt idx="59">
                  <c:v>99.41</c:v>
                </c:pt>
                <c:pt idx="60">
                  <c:v>100</c:v>
                </c:pt>
                <c:pt idx="61">
                  <c:v>75.69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8689760"/>
        <c:axId val="988694112"/>
      </c:barChart>
      <c:catAx>
        <c:axId val="98868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94112"/>
        <c:crosses val="autoZero"/>
        <c:auto val="1"/>
        <c:lblAlgn val="ctr"/>
        <c:lblOffset val="100"/>
        <c:noMultiLvlLbl val="0"/>
      </c:catAx>
      <c:valAx>
        <c:axId val="98869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0</c:v>
                </c:pt>
                <c:pt idx="10">
                  <c:v>100</c:v>
                </c:pt>
                <c:pt idx="11">
                  <c:v>91.666666666666657</c:v>
                </c:pt>
                <c:pt idx="12">
                  <c:v>32.352941176470587</c:v>
                </c:pt>
                <c:pt idx="13">
                  <c:v>60.294117647058819</c:v>
                </c:pt>
                <c:pt idx="14">
                  <c:v>0</c:v>
                </c:pt>
                <c:pt idx="15">
                  <c:v>14.705882352941178</c:v>
                </c:pt>
                <c:pt idx="16">
                  <c:v>96.568627450980387</c:v>
                </c:pt>
                <c:pt idx="17">
                  <c:v>0</c:v>
                </c:pt>
                <c:pt idx="18">
                  <c:v>0</c:v>
                </c:pt>
                <c:pt idx="19">
                  <c:v>15.196078431372548</c:v>
                </c:pt>
                <c:pt idx="20">
                  <c:v>2.4509803921568629</c:v>
                </c:pt>
                <c:pt idx="21">
                  <c:v>21.078431372549019</c:v>
                </c:pt>
                <c:pt idx="22">
                  <c:v>0</c:v>
                </c:pt>
                <c:pt idx="23">
                  <c:v>0.49019607843137253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8688128"/>
        <c:axId val="988693024"/>
      </c:barChart>
      <c:catAx>
        <c:axId val="98868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93024"/>
        <c:crosses val="autoZero"/>
        <c:auto val="1"/>
        <c:lblAlgn val="ctr"/>
        <c:lblOffset val="100"/>
        <c:noMultiLvlLbl val="0"/>
      </c:catAx>
      <c:valAx>
        <c:axId val="98869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27.27272727272727</c:v>
                </c:pt>
                <c:pt idx="7">
                  <c:v>81.818181818181827</c:v>
                </c:pt>
                <c:pt idx="8">
                  <c:v>10.1010101010101</c:v>
                </c:pt>
                <c:pt idx="9">
                  <c:v>0</c:v>
                </c:pt>
                <c:pt idx="10">
                  <c:v>98.224852071005913</c:v>
                </c:pt>
                <c:pt idx="11">
                  <c:v>0</c:v>
                </c:pt>
                <c:pt idx="12">
                  <c:v>0</c:v>
                </c:pt>
                <c:pt idx="13">
                  <c:v>0.49019607843137253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9.8039215686274517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8682144"/>
        <c:axId val="988682688"/>
      </c:barChart>
      <c:catAx>
        <c:axId val="98868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2688"/>
        <c:crosses val="autoZero"/>
        <c:auto val="1"/>
        <c:lblAlgn val="ctr"/>
        <c:lblOffset val="100"/>
        <c:noMultiLvlLbl val="0"/>
      </c:catAx>
      <c:valAx>
        <c:axId val="98868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868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4350384"/>
        <c:axId val="994341680"/>
      </c:barChart>
      <c:catAx>
        <c:axId val="99435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1680"/>
        <c:crosses val="autoZero"/>
        <c:auto val="1"/>
        <c:lblAlgn val="ctr"/>
        <c:lblOffset val="100"/>
        <c:noMultiLvlLbl val="0"/>
      </c:catAx>
      <c:valAx>
        <c:axId val="99434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5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240 x 320</a:t>
            </a:r>
            <a:endParaRPr lang="en-US" sz="2000" i="1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71.875</c:v>
                </c:pt>
                <c:pt idx="1">
                  <c:v>47.058823529411761</c:v>
                </c:pt>
                <c:pt idx="2">
                  <c:v>89.215686274509807</c:v>
                </c:pt>
                <c:pt idx="3">
                  <c:v>100</c:v>
                </c:pt>
                <c:pt idx="4">
                  <c:v>97.549019607843135</c:v>
                </c:pt>
                <c:pt idx="5">
                  <c:v>100</c:v>
                </c:pt>
                <c:pt idx="6">
                  <c:v>74.509803921568633</c:v>
                </c:pt>
                <c:pt idx="7">
                  <c:v>89.898989898989896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78.921568627450981</c:v>
                </c:pt>
                <c:pt idx="15">
                  <c:v>24.691358024691358</c:v>
                </c:pt>
                <c:pt idx="16">
                  <c:v>48.148148148148145</c:v>
                </c:pt>
                <c:pt idx="17">
                  <c:v>61.53846153846154</c:v>
                </c:pt>
                <c:pt idx="18">
                  <c:v>96.078431372549019</c:v>
                </c:pt>
                <c:pt idx="19">
                  <c:v>61.274509803921575</c:v>
                </c:pt>
                <c:pt idx="20">
                  <c:v>100</c:v>
                </c:pt>
                <c:pt idx="21">
                  <c:v>100</c:v>
                </c:pt>
                <c:pt idx="22">
                  <c:v>46.153846153846153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82.716049382716051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98.816568047337284</c:v>
                </c:pt>
                <c:pt idx="50">
                  <c:v>100</c:v>
                </c:pt>
                <c:pt idx="51">
                  <c:v>73.480662983425418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4348752"/>
        <c:axId val="994344400"/>
      </c:barChart>
      <c:catAx>
        <c:axId val="99434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4400"/>
        <c:crosses val="autoZero"/>
        <c:auto val="1"/>
        <c:lblAlgn val="ctr"/>
        <c:lblOffset val="100"/>
        <c:noMultiLvlLbl val="0"/>
      </c:catAx>
      <c:valAx>
        <c:axId val="99434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120 x 160</a:t>
            </a:r>
            <a:endParaRPr lang="en-US" sz="2000" i="1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4349840"/>
        <c:axId val="994337872"/>
      </c:barChart>
      <c:catAx>
        <c:axId val="99434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37872"/>
        <c:crosses val="autoZero"/>
        <c:auto val="1"/>
        <c:lblAlgn val="ctr"/>
        <c:lblOffset val="100"/>
        <c:noMultiLvlLbl val="0"/>
      </c:catAx>
      <c:valAx>
        <c:axId val="99433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60 x 80</a:t>
            </a:r>
            <a:endParaRPr lang="en-US" smtClean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45.3125</c:v>
                </c:pt>
                <c:pt idx="1">
                  <c:v>91.17647058823529</c:v>
                </c:pt>
                <c:pt idx="2">
                  <c:v>55.392156862745104</c:v>
                </c:pt>
                <c:pt idx="3">
                  <c:v>55.392156862745104</c:v>
                </c:pt>
                <c:pt idx="4">
                  <c:v>100</c:v>
                </c:pt>
                <c:pt idx="5">
                  <c:v>99.509803921568633</c:v>
                </c:pt>
                <c:pt idx="6">
                  <c:v>99.019607843137265</c:v>
                </c:pt>
                <c:pt idx="7">
                  <c:v>90.909090909090907</c:v>
                </c:pt>
                <c:pt idx="8">
                  <c:v>68.686868686868678</c:v>
                </c:pt>
                <c:pt idx="9">
                  <c:v>71.717171717171709</c:v>
                </c:pt>
                <c:pt idx="10">
                  <c:v>20.673076923076923</c:v>
                </c:pt>
                <c:pt idx="11">
                  <c:v>100</c:v>
                </c:pt>
                <c:pt idx="12">
                  <c:v>95.098039215686271</c:v>
                </c:pt>
                <c:pt idx="13">
                  <c:v>95.588235294117652</c:v>
                </c:pt>
                <c:pt idx="14">
                  <c:v>88.235294117647058</c:v>
                </c:pt>
                <c:pt idx="15">
                  <c:v>87.037037037037038</c:v>
                </c:pt>
                <c:pt idx="16">
                  <c:v>93.827160493827151</c:v>
                </c:pt>
                <c:pt idx="17">
                  <c:v>98.816568047337284</c:v>
                </c:pt>
                <c:pt idx="18">
                  <c:v>65.686274509803923</c:v>
                </c:pt>
                <c:pt idx="19">
                  <c:v>85.784313725490193</c:v>
                </c:pt>
                <c:pt idx="20">
                  <c:v>100</c:v>
                </c:pt>
                <c:pt idx="21">
                  <c:v>78.10650887573965</c:v>
                </c:pt>
                <c:pt idx="22">
                  <c:v>85.798816568047343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39.644970414201183</c:v>
                </c:pt>
                <c:pt idx="49">
                  <c:v>100</c:v>
                </c:pt>
                <c:pt idx="50">
                  <c:v>87.745098039215691</c:v>
                </c:pt>
                <c:pt idx="51">
                  <c:v>69.060773480662988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4347664"/>
        <c:axId val="994340592"/>
      </c:barChart>
      <c:catAx>
        <c:axId val="99434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0592"/>
        <c:crosses val="autoZero"/>
        <c:auto val="1"/>
        <c:lblAlgn val="ctr"/>
        <c:lblOffset val="100"/>
        <c:noMultiLvlLbl val="0"/>
      </c:catAx>
      <c:valAx>
        <c:axId val="99434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API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0.17</c:v>
                </c:pt>
                <c:pt idx="5">
                  <c:v>0.2</c:v>
                </c:pt>
                <c:pt idx="6">
                  <c:v>0.2</c:v>
                </c:pt>
                <c:pt idx="7">
                  <c:v>0.21</c:v>
                </c:pt>
                <c:pt idx="8">
                  <c:v>0.23</c:v>
                </c:pt>
                <c:pt idx="9">
                  <c:v>0.26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4336240"/>
        <c:axId val="994346032"/>
      </c:lineChart>
      <c:catAx>
        <c:axId val="99433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6032"/>
        <c:crosses val="autoZero"/>
        <c:auto val="1"/>
        <c:lblAlgn val="ctr"/>
        <c:lblOffset val="100"/>
        <c:noMultiLvlLbl val="0"/>
      </c:catAx>
      <c:valAx>
        <c:axId val="994346032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36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487024"/>
        <c:axId val="990487568"/>
      </c:barChart>
      <c:catAx>
        <c:axId val="99048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487568"/>
        <c:crosses val="autoZero"/>
        <c:auto val="1"/>
        <c:lblAlgn val="ctr"/>
        <c:lblOffset val="100"/>
        <c:noMultiLvlLbl val="0"/>
      </c:catAx>
      <c:valAx>
        <c:axId val="99048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48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BUKAN API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4341136"/>
        <c:axId val="994346576"/>
      </c:lineChart>
      <c:catAx>
        <c:axId val="99434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6576"/>
        <c:crosses val="autoZero"/>
        <c:auto val="1"/>
        <c:lblAlgn val="ctr"/>
        <c:lblOffset val="100"/>
        <c:noMultiLvlLbl val="0"/>
      </c:catAx>
      <c:valAx>
        <c:axId val="994346576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4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2657408"/>
        <c:axId val="652659040"/>
      </c:barChart>
      <c:catAx>
        <c:axId val="65265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59040"/>
        <c:crosses val="autoZero"/>
        <c:auto val="1"/>
        <c:lblAlgn val="ctr"/>
        <c:lblOffset val="100"/>
        <c:noMultiLvlLbl val="0"/>
      </c:catAx>
      <c:valAx>
        <c:axId val="65265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5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2660672"/>
        <c:axId val="652661760"/>
      </c:barChart>
      <c:catAx>
        <c:axId val="65266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61760"/>
        <c:crosses val="autoZero"/>
        <c:auto val="1"/>
        <c:lblAlgn val="ctr"/>
        <c:lblOffset val="100"/>
        <c:noMultiLvlLbl val="0"/>
      </c:catAx>
      <c:valAx>
        <c:axId val="65266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6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2913968"/>
        <c:axId val="992912880"/>
      </c:barChart>
      <c:catAx>
        <c:axId val="99291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12880"/>
        <c:crosses val="autoZero"/>
        <c:auto val="1"/>
        <c:lblAlgn val="ctr"/>
        <c:lblOffset val="100"/>
        <c:noMultiLvlLbl val="0"/>
      </c:catAx>
      <c:valAx>
        <c:axId val="99291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1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2911248"/>
        <c:axId val="992910160"/>
      </c:barChart>
      <c:catAx>
        <c:axId val="99291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10160"/>
        <c:crosses val="autoZero"/>
        <c:auto val="1"/>
        <c:lblAlgn val="ctr"/>
        <c:lblOffset val="100"/>
        <c:noMultiLvlLbl val="0"/>
      </c:catAx>
      <c:valAx>
        <c:axId val="99291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1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2915600"/>
        <c:axId val="992912336"/>
      </c:barChart>
      <c:catAx>
        <c:axId val="99291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12336"/>
        <c:crosses val="autoZero"/>
        <c:auto val="1"/>
        <c:lblAlgn val="ctr"/>
        <c:lblOffset val="100"/>
        <c:noMultiLvlLbl val="0"/>
      </c:catAx>
      <c:valAx>
        <c:axId val="99291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91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3378784"/>
        <c:axId val="993377152"/>
      </c:barChart>
      <c:catAx>
        <c:axId val="99337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377152"/>
        <c:crosses val="autoZero"/>
        <c:auto val="1"/>
        <c:lblAlgn val="ctr"/>
        <c:lblOffset val="100"/>
        <c:noMultiLvlLbl val="0"/>
      </c:catAx>
      <c:valAx>
        <c:axId val="99337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37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3379872"/>
        <c:axId val="993374976"/>
      </c:barChart>
      <c:catAx>
        <c:axId val="99337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374976"/>
        <c:crosses val="autoZero"/>
        <c:auto val="1"/>
        <c:lblAlgn val="ctr"/>
        <c:lblOffset val="100"/>
        <c:noMultiLvlLbl val="0"/>
      </c:catAx>
      <c:valAx>
        <c:axId val="99337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337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</a:t>
                </a:r>
                <a:r>
                  <a:rPr lang="en-US" smtClean="0"/>
                  <a:t>piksel </a:t>
                </a:r>
                <a:r>
                  <a:rPr lang="en-US"/>
                  <a:t>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</a:t>
                </a:r>
                <a:r>
                  <a:rPr lang="en-US" smtClean="0"/>
                  <a:t>dibandingkan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</a:t>
                </a:r>
                <a:r>
                  <a:rPr lang="en-US" smtClean="0"/>
                  <a:t>Nilai </a:t>
                </a:r>
                <a:r>
                  <a:rPr lang="en-US"/>
                  <a:t>probabilitas suatu </a:t>
                </a:r>
                <a:r>
                  <a:rPr lang="en-US" smtClean="0"/>
                  <a:t>piksel dihitung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UJI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737" y="5390147"/>
            <a:ext cx="7916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38 Video Kejadian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34 Video Api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33 Video Bukan Api</a:t>
            </a:r>
            <a:endParaRPr lang="en-US" sz="200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0" y="3592240"/>
            <a:ext cx="2299380" cy="1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520 Data Fitur Api, 6 Video Api</a:t>
            </a:r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932 Data Fitur Bukan Api, 4 Video Bukan Api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72387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Region </a:t>
                </a:r>
                <a:endParaRPr lang="en-US"/>
              </a:p>
              <a:p>
                <a:pPr lvl="1"/>
                <a:r>
                  <a:rPr lang="en-US" smtClean="0"/>
                  <a:t>1%</a:t>
                </a:r>
              </a:p>
              <a:p>
                <a:pPr lvl="1"/>
                <a:r>
                  <a:rPr lang="en-US" smtClean="0"/>
                  <a:t>5%</a:t>
                </a:r>
              </a:p>
              <a:p>
                <a:pPr lvl="1"/>
                <a:r>
                  <a:rPr lang="en-US" smtClean="0"/>
                  <a:t>10%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89239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73471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96850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Konstanta </a:t>
            </a:r>
            <a:r>
              <a:rPr lang="en-US"/>
              <a:t>yang digunakan </a:t>
            </a:r>
            <a:r>
              <a:rPr lang="en-US" smtClean="0"/>
              <a:t>sebesar 1%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 smtClean="0"/>
          </a:p>
          <a:p>
            <a:r>
              <a:rPr lang="en-US" smtClean="0"/>
              <a:t>Data video berasal dari KMU </a:t>
            </a:r>
            <a:r>
              <a:rPr lang="en-US" i="1"/>
              <a:t>Fire &amp; Smoke Database</a:t>
            </a:r>
            <a:r>
              <a:rPr lang="en-US"/>
              <a:t>, video </a:t>
            </a:r>
            <a:r>
              <a:rPr lang="en-US" i="1"/>
              <a:t>open source</a:t>
            </a:r>
            <a:r>
              <a:rPr lang="en-US"/>
              <a:t>, MIVIA </a:t>
            </a:r>
            <a:r>
              <a:rPr lang="en-US" i="1"/>
              <a:t>fire dataset</a:t>
            </a:r>
            <a:r>
              <a:rPr lang="en-US"/>
              <a:t>,  dan video rekaman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size frame</a:t>
                </a:r>
              </a:p>
              <a:p>
                <a:pPr lvl="1"/>
                <a:r>
                  <a:rPr lang="en-US" smtClean="0"/>
                  <a:t>240 x 320</a:t>
                </a:r>
              </a:p>
              <a:p>
                <a:pPr lvl="1"/>
                <a:r>
                  <a:rPr lang="en-US" smtClean="0"/>
                  <a:t>120 x 160</a:t>
                </a:r>
              </a:p>
              <a:p>
                <a:pPr lvl="1"/>
                <a:r>
                  <a:rPr lang="en-US" smtClean="0"/>
                  <a:t>60 x 80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572194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482196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9774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5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Size Frame </a:t>
            </a:r>
            <a:r>
              <a:rPr lang="en-US"/>
              <a:t>yang digunakan adalah </a:t>
            </a:r>
            <a:r>
              <a:rPr lang="en-US" smtClean="0"/>
              <a:t>120 x 160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1055"/>
              </p:ext>
            </p:extLst>
          </p:nvPr>
        </p:nvGraphicFramePr>
        <p:xfrm>
          <a:off x="1066800" y="2590800"/>
          <a:ext cx="73152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900043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Size Frame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Execution</a:t>
                      </a:r>
                      <a:r>
                        <a:rPr lang="en-US" b="0" i="0" baseline="0" smtClean="0">
                          <a:solidFill>
                            <a:srgbClr val="000000"/>
                          </a:solidFill>
                        </a:rPr>
                        <a:t> Time (s)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 x 320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 x 160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x 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Reduksi</a:t>
            </a:r>
            <a:r>
              <a:rPr lang="en-US" i="1"/>
              <a:t> size frame</a:t>
            </a:r>
            <a:r>
              <a:rPr lang="en-US"/>
              <a:t> mempercepat proses deteksi.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mtClean="0"/>
              <a:t>Metode </a:t>
            </a:r>
            <a:r>
              <a:rPr lang="en-US"/>
              <a:t>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Analisa fitur pada pross verifikasi perlu dilakukan analisa lebih lanjut.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Mempercepat proses deteksi api</a:t>
                </a:r>
              </a:p>
              <a:p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23525"/>
              </p:ext>
            </p:extLst>
          </p:nvPr>
        </p:nvGraphicFramePr>
        <p:xfrm>
          <a:off x="1187110" y="2787313"/>
          <a:ext cx="4660236" cy="3252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06"/>
                <a:gridCol w="776706"/>
                <a:gridCol w="776706"/>
                <a:gridCol w="776706"/>
                <a:gridCol w="776706"/>
                <a:gridCol w="776706"/>
              </a:tblGrid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990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−µ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𝑏𝑢𝑘𝑎𝑛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𝑆𝑒𝑙𝑎𝑖𝑛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𝐼𝑡𝑢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72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560539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  <p:sp>
        <p:nvSpPr>
          <p:cNvPr id="12" name="Oval 11">
            <a:hlinkClick r:id="rId7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Background model yang cocok (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match</a:t>
                </a:r>
                <a:r>
                  <a:rPr lang="en-US"/>
                  <a:t>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/>
                  <a:t>Jika match, maka nilai </a:t>
                </a:r>
                <a:r>
                  <a:rPr lang="en-US" i="1"/>
                  <a:t>background model</a:t>
                </a:r>
                <a:r>
                  <a:rPr lang="en-US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77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/>
              </a:p>
              <a:p>
                <a:pPr lvl="1"/>
                <a:endParaRPr lang="en-US" sz="2000" i="1"/>
              </a:p>
              <a:p>
                <a:pPr lvl="1"/>
                <a:r>
                  <a:rPr lang="en-US" sz="2000"/>
                  <a:t>Pengecekan terhadap distribusi B</a:t>
                </a:r>
              </a:p>
              <a:p>
                <a:pPr lvl="1"/>
                <a:endParaRPr lang="en-US" sz="200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100−190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/>
              </a:p>
              <a:p>
                <a:pPr lvl="1" algn="just"/>
                <a:r>
                  <a:rPr lang="en-US" sz="200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5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10" name="Oval 9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86406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3230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692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43834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7903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6345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85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86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  <a:p>
                <a:pPr algn="just"/>
                <a:r>
                  <a:rPr lang="en-US" smtClean="0"/>
                  <a:t>Persamaan </a:t>
                </a:r>
                <a:r>
                  <a:rPr lang="en-US" i="1" smtClean="0"/>
                  <a:t>Hyperplane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 algn="just">
                  <a:buNone/>
                </a:pPr>
                <a:endParaRPr lang="en-US" sz="2000" smtClean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  <a:blipFill rotWithShape="0">
                <a:blip r:embed="rId2"/>
                <a:stretch>
                  <a:fillRect l="-692" t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(−</m:t>
                                    </m:r>
                                    <m:sSup>
                                      <m:sSupPr>
                                        <m:ctrlP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9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𝛾</m:t>
                                    </m:r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69792" r="-360" b="-114583"/>
                          </a:stretch>
                        </a:blipFill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150926" r="-360" b="-18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378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Generalisasi</a:t>
            </a:r>
          </a:p>
          <a:p>
            <a:pPr lvl="1"/>
            <a:r>
              <a:rPr lang="en-US" smtClean="0"/>
              <a:t>Mengklasifikasikan suatu pattern yang tidak masuk kedalam data pembelajaran</a:t>
            </a:r>
          </a:p>
          <a:p>
            <a:pPr lvl="1"/>
            <a:r>
              <a:rPr lang="en-US" smtClean="0"/>
              <a:t>Meminimalkan error dari training dan dimensi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89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 = Penalti dari error term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6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</TotalTime>
  <Words>2193</Words>
  <Application>Microsoft Office PowerPoint</Application>
  <PresentationFormat>On-screen Show (4:3)</PresentationFormat>
  <Paragraphs>894</Paragraphs>
  <Slides>90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Calibri</vt:lpstr>
      <vt:lpstr>Cambria Math</vt:lpstr>
      <vt:lpstr>Tahoma</vt:lpstr>
      <vt:lpstr>Times New Roman</vt:lpstr>
      <vt:lpstr>Traditional Arabic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UJI</vt:lpstr>
      <vt:lpstr>DATA TRAINING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3</vt:lpstr>
      <vt:lpstr>SKENARIO 3</vt:lpstr>
      <vt:lpstr>SKENARIO 4</vt:lpstr>
      <vt:lpstr>SKENARIO 4</vt:lpstr>
      <vt:lpstr>SKENARIO 4</vt:lpstr>
      <vt:lpstr>SKENARIO 4</vt:lpstr>
      <vt:lpstr>SKENARIO 4</vt:lpstr>
      <vt:lpstr>SKENARIO 5</vt:lpstr>
      <vt:lpstr>SKENARIO 5</vt:lpstr>
      <vt:lpstr>SKENARIO 5</vt:lpstr>
      <vt:lpstr>SKENARIO 5</vt:lpstr>
      <vt:lpstr>SKENARIO 5</vt:lpstr>
      <vt:lpstr>PowerPoint Presentation</vt:lpstr>
      <vt:lpstr>KESIMPULAN</vt:lpstr>
      <vt:lpstr>KESIMPULAN</vt:lpstr>
      <vt:lpstr>SARAN</vt:lpstr>
      <vt:lpstr>TERIMA KASIH</vt:lpstr>
      <vt:lpstr>REDUKSI SIZE FRAME</vt:lpstr>
      <vt:lpstr>DETEKSI WARNA PIKSEL</vt:lpstr>
      <vt:lpstr>DETEKSI WARNA PIKSEL</vt:lpstr>
      <vt:lpstr>DETEKSI WARNA PIKSEL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REGION GROWING</vt:lpstr>
      <vt:lpstr>REGION GROWING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  <vt:lpstr>SUPPORT VECTOR MACHINES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161</cp:revision>
  <dcterms:created xsi:type="dcterms:W3CDTF">2016-01-07T16:07:11Z</dcterms:created>
  <dcterms:modified xsi:type="dcterms:W3CDTF">2016-01-10T23:19:46Z</dcterms:modified>
</cp:coreProperties>
</file>